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iaYP0mxZXc/vN30Og0nwORGdel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Comentário: Escolher os componentes certos desde o início pode reduzir significativamente o tempo de desenvolvimento, simplificando processos e evitando retrabalho.</a:t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f9a2d21c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1ef9a2d21c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Relationship Id="rId7" Type="http://schemas.openxmlformats.org/officeDocument/2006/relationships/image" Target="../media/image16.png"/><Relationship Id="rId8" Type="http://schemas.openxmlformats.org/officeDocument/2006/relationships/hyperlink" Target="https://cursos.alura.com.br/course/python-introducao-a-linguagem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695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68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688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35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689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719" TargetMode="Externa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5" Type="http://schemas.openxmlformats.org/officeDocument/2006/relationships/image" Target="../media/image10.png"/><Relationship Id="rId6" Type="http://schemas.openxmlformats.org/officeDocument/2006/relationships/image" Target="../media/image20.gif"/><Relationship Id="rId7" Type="http://schemas.openxmlformats.org/officeDocument/2006/relationships/image" Target="../media/image15.png"/><Relationship Id="rId8" Type="http://schemas.openxmlformats.org/officeDocument/2006/relationships/hyperlink" Target="https://cursos.alura.com.br/course/python-introducao-a-linguagem/task/2272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5.gif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Instalação do Python 3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01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259975" y="306220"/>
            <a:ext cx="715607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Verificação da Instalação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341875" y="1236900"/>
            <a:ext cx="84138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a instalação, é essencial verificar se o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foi corretamente instalado. Isso é feito abrindo o terminal ou </a:t>
            </a:r>
            <a:r>
              <a:rPr b="0" i="1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comando e digitando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--version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deve retornar a versão instalada.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6">
            <a:alphaModFix/>
          </a:blip>
          <a:srcRect b="50002" l="0" r="0" t="0"/>
          <a:stretch/>
        </p:blipFill>
        <p:spPr>
          <a:xfrm>
            <a:off x="830175" y="3232104"/>
            <a:ext cx="3394975" cy="11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6">
            <a:alphaModFix/>
          </a:blip>
          <a:srcRect b="0" l="0" r="0" t="50002"/>
          <a:stretch/>
        </p:blipFill>
        <p:spPr>
          <a:xfrm>
            <a:off x="4363300" y="3232104"/>
            <a:ext cx="3394975" cy="11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4" name="Google Shape;1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6" name="Google Shape;18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/>
        </p:nvSpPr>
        <p:spPr>
          <a:xfrm>
            <a:off x="259975" y="306220"/>
            <a:ext cx="715607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Primeiros passos após a instalação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296950" y="1163673"/>
            <a:ext cx="5053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o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instalado, recomenda-se explorar o interpretador interativo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(IDLE)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criar e executar um </a:t>
            </a:r>
            <a:r>
              <a:rPr b="0" i="1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simples para testar a instalação. Também é útil familiarizar-se com a gestão de pacotes usando </a:t>
            </a:r>
            <a:r>
              <a:rPr b="0" i="1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00" y="814550"/>
            <a:ext cx="3485550" cy="3485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8" name="Google Shape;1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259975" y="306220"/>
            <a:ext cx="715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Solução de problemas comuns</a:t>
            </a:r>
            <a:endParaRPr b="0" i="0" sz="3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4018600" y="1196488"/>
            <a:ext cx="4861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comuns incluem mensagens de erro ao tentar executar 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que geralmente indica que 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foi adicionado ao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Outras questões envolvem erros de versão ou problemas com permissões durante a instalação.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050" y="1396725"/>
            <a:ext cx="3550876" cy="26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259974" y="306220"/>
            <a:ext cx="827442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de atividade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259975" y="1280625"/>
            <a:ext cx="43941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de como abrir o terminal ou prompt de comando e digitar </a:t>
            </a: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version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verificar a instalação do </a:t>
            </a: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7875" y="775953"/>
            <a:ext cx="4161925" cy="4111946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0" name="Google Shape;2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2" name="Google Shape;2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259975" y="1032475"/>
            <a:ext cx="8504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importância de adicionar o Python ao PATH durante a instalação?</a:t>
            </a:r>
            <a:endParaRPr b="1"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Facilitar a atualização do Python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Permitir a execução do Python de qualquer diretório no terminal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Apenas uma convenção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Nenhuma, é opcional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3967" y="4000242"/>
            <a:ext cx="776025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3158925" y="4164563"/>
            <a:ext cx="693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Responda em seu caderno!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3" name="Google Shape;2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5" name="Google Shape;2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259975" y="1008350"/>
            <a:ext cx="84810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importância de adicionar o Python ao PATH durante a instalação?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Facilitar a atualização do Python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Permitir a execução do Python de qualquer diretório no terminal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Apenas uma convenção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Nenhuma, é opcional</a:t>
            </a:r>
            <a:endParaRPr sz="13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i="0" lang="pt-B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Permitir a execução do Python de qualquer diretório no terminal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pt-B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Comentário:</a:t>
            </a:r>
            <a:r>
              <a:rPr i="1" lang="pt-B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Adicionar o Python ao PATH é essencial para poder executar scripts Python de qualquer local no terminal ou prompt de comando.</a:t>
            </a:r>
            <a:endParaRPr i="1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3" name="Google Shape;2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4" name="Google Shape;2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6" name="Google Shape;2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59975" y="306220"/>
            <a:ext cx="609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5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5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348925" y="1043975"/>
            <a:ext cx="52023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instalação correta do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primeiro passo essencial para qualquer desenvolvedor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Essa aula fornece o conhecimento básico necessário para configurar o ambiente de desenvolvimento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625" y="1059125"/>
            <a:ext cx="2996400" cy="2996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f9a2d21c8_0_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5" name="Google Shape;255;g1ef9a2d21c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6" name="Google Shape;256;g1ef9a2d21c8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ef9a2d21c8_0_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8" name="Google Shape;258;g1ef9a2d21c8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ef9a2d21c8_0_10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ef9a2d21c8_0_10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ef9a2d21c8_0_10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1ef9a2d21c8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ef9a2d21c8_0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ef9a2d21c8_0_10"/>
          <p:cNvSpPr txBox="1"/>
          <p:nvPr/>
        </p:nvSpPr>
        <p:spPr>
          <a:xfrm>
            <a:off x="356937" y="3187294"/>
            <a:ext cx="77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0" name="Google Shape;2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1" name="Google Shape;2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3" name="Google Shape;2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76" name="Google Shape;27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https://cursos.alura.com.br/course/python-introducao-a-linguagem/task/22695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9" name="Google Shape;279;p18"/>
          <p:cNvSpPr txBox="1"/>
          <p:nvPr/>
        </p:nvSpPr>
        <p:spPr>
          <a:xfrm>
            <a:off x="2438085" y="1081925"/>
            <a:ext cx="511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Nesse curso introdutório, vamos implementar um jogo para começar a programar com Python. É um jogo de adivinhação, onde o computador vai escolher um número e o usuário precisa adivinhá-lo. </a:t>
            </a:r>
            <a:endParaRPr sz="1900"/>
          </a:p>
        </p:txBody>
      </p:sp>
      <p:sp>
        <p:nvSpPr>
          <p:cNvPr id="280" name="Google Shape;280;p18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7316" y="732732"/>
            <a:ext cx="1168277" cy="117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270788" y="2282760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1" name="Google Shape;2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2" name="Google Shape;2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94" name="Google Shape;29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Instalando o Python no Windows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7" name="Google Shape;29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https://cursos.alura.com.br/course/python-introducao-a-linguagem/task/22687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0" name="Google Shape;300;p19"/>
          <p:cNvSpPr txBox="1"/>
          <p:nvPr/>
        </p:nvSpPr>
        <p:spPr>
          <a:xfrm>
            <a:off x="2430579" y="132163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instalar o Python no Windows, acesse Python.org, baixe a versão desejada e execute o instalador. Durante a instalação, marque "Add Python to PATH" para configurar o ambiente e, após concluir, verifique a instalação usando python --version no prompt de comando.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7316" y="746922"/>
            <a:ext cx="1168277" cy="11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270788" y="265683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2" name="Google Shape;3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3" name="Google Shape;3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5" name="Google Shape;3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Instalando em outras plataformas</a:t>
            </a:r>
            <a:endParaRPr/>
          </a:p>
        </p:txBody>
      </p:sp>
      <p:sp>
        <p:nvSpPr>
          <p:cNvPr id="317" name="Google Shape;317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8" name="Google Shape;31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https://cursos.alura.com.br/course/python-introducao-a-linguagem/task/22688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21" name="Google Shape;321;p20"/>
          <p:cNvSpPr txBox="1"/>
          <p:nvPr/>
        </p:nvSpPr>
        <p:spPr>
          <a:xfrm>
            <a:off x="2430579" y="1321638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instalar o Python em macOS, use o Homebrew com brew install python. No Linux, use o gerenciador de pacotes da distribuição, como sudo apt-get install python3 para Debian/Ubuntu. Confirme a instalação digitando python3 --version no terminal.</a:t>
            </a:r>
            <a:endParaRPr/>
          </a:p>
        </p:txBody>
      </p:sp>
      <p:sp>
        <p:nvSpPr>
          <p:cNvPr id="322" name="Google Shape;322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2895" y="746922"/>
            <a:ext cx="1117119" cy="11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270788" y="2982418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3" name="Google Shape;3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4" name="Google Shape;3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6" name="Google Shape;33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Usar o Python sem instalá-lo</a:t>
            </a:r>
            <a:endParaRPr/>
          </a:p>
        </p:txBody>
      </p:sp>
      <p:sp>
        <p:nvSpPr>
          <p:cNvPr id="338" name="Google Shape;338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9" name="Google Shape;3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https://cursos.alura.com.br/course/python-introducao-a-linguagem/task/22689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2454204" y="965663"/>
            <a:ext cx="51138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conseguimos utilizar o Python sem instalá-lo na nossa máquina, executando-o através de um serviço na web. Há vários sites que disponibilizam esse serviço, entre eles o repl.it. Nele podemos programar em várias linguagens, para começar basta clicar em Start coding now! e escolher o Python3.</a:t>
            </a:r>
            <a:endParaRPr sz="1600"/>
          </a:p>
        </p:txBody>
      </p:sp>
      <p:sp>
        <p:nvSpPr>
          <p:cNvPr id="343" name="Google Shape;343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44" y="746922"/>
            <a:ext cx="1103820" cy="11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1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270788" y="3321853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4" name="Google Shape;3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5" name="Google Shape;3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7" name="Google Shape;35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Função print e variáveis</a:t>
            </a:r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60" name="Google Shape;36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https://cursos.alura.com.br/course/python-introducao-a-linguagem/task/22719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63" name="Google Shape;363;p22"/>
          <p:cNvSpPr txBox="1"/>
          <p:nvPr/>
        </p:nvSpPr>
        <p:spPr>
          <a:xfrm>
            <a:off x="2370635" y="807490"/>
            <a:ext cx="5113876" cy="3477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Inicialmente, o que nos importa são os três primeiros valores que a função print pode receber: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value é o valor que queremos imprimir, as reticências indicam que a função pode receber mais de um valor, basta separá-los por vírgula.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sep é o separador entre os valores, por padrão o separador é um espaço em branco.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end é o que acontecerá ao final da função, por padrão há uma quebra de linha, uma nova linha (\n).</a:t>
            </a:r>
            <a:endParaRPr/>
          </a:p>
        </p:txBody>
      </p:sp>
      <p:sp>
        <p:nvSpPr>
          <p:cNvPr id="364" name="Google Shape;364;p22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44" y="760681"/>
            <a:ext cx="1103820" cy="11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270788" y="364743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5" name="Google Shape;3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6" name="Google Shape;3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8" name="Google Shape;3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Tipagem do Python</a:t>
            </a:r>
            <a:endParaRPr/>
          </a:p>
        </p:txBody>
      </p:sp>
      <p:sp>
        <p:nvSpPr>
          <p:cNvPr id="380" name="Google Shape;380;p23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81" name="Google Shape;38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3"/>
          <p:cNvSpPr txBox="1"/>
          <p:nvPr/>
        </p:nvSpPr>
        <p:spPr>
          <a:xfrm>
            <a:off x="885824" y="4417600"/>
            <a:ext cx="772477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https://cursos.alura.com.br/course/python-introducao-a-linguagem/task/22724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4" name="Google Shape;384;p23"/>
          <p:cNvSpPr txBox="1"/>
          <p:nvPr/>
        </p:nvSpPr>
        <p:spPr>
          <a:xfrm>
            <a:off x="2370635" y="807490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é uma linguagem de programação de tipagem dinâmica e forte. Isso significa que o tipo de uma variável é determinado em tempo de execução e não é permitido misturar tipos incompatíveis, como concatenar string e número sem conversão explícita.</a:t>
            </a:r>
            <a:endParaRPr/>
          </a:p>
        </p:txBody>
      </p:sp>
      <p:sp>
        <p:nvSpPr>
          <p:cNvPr id="385" name="Google Shape;385;p23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44" y="776542"/>
            <a:ext cx="1103820" cy="109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023" y="773216"/>
            <a:ext cx="2061722" cy="31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023" y="3891781"/>
            <a:ext cx="2061722" cy="34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3"/>
          <p:cNvSpPr/>
          <p:nvPr/>
        </p:nvSpPr>
        <p:spPr>
          <a:xfrm>
            <a:off x="270788" y="11258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270788" y="395223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6" name="Google Shape;3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7" name="Google Shape;3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9" name="Google Shape;39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383641" y="1417943"/>
            <a:ext cx="5346311" cy="18115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sobre a instalação do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importância de configurá-lo corretamente no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como verificar a instalação. Na próxima aula, exploraremos os conceitos básicos da linguagem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653" y="1461953"/>
            <a:ext cx="2741450" cy="27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08" name="Google Shape;4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09" name="Google Shape;4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11" name="Google Shape;41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5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19" name="Google Shape;4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20" name="Google Shape;4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22" name="Google Shape;42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6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30" name="Google Shape;4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31" name="Google Shape;43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33" name="Google Shape;4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434" name="Google Shape;43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35" name="Google Shape;435;p27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41" name="Google Shape;4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42" name="Google Shape;44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44" name="Google Shape;44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8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28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39647" y="1317686"/>
            <a:ext cx="58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a i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nstalar 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configurá-lo no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sistema, essencial para começar a programar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8975" y="1033150"/>
            <a:ext cx="1769677" cy="176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oficial do Python: Python.org</a:t>
            </a:r>
            <a:endParaRPr/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 de instalação do Python: Real Python - Installing Python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80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225" y="995806"/>
            <a:ext cx="2041864" cy="204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0475" y="3290288"/>
            <a:ext cx="755549" cy="7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5" name="Google Shape;1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7" name="Google Shape;1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182275" y="143050"/>
            <a:ext cx="804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2790900" y="2305025"/>
            <a:ext cx="50874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conclui a instalação, mas quando tenta verificar a versão do Python no terminal, recebe uma mensagem de erro.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4921622" y="4563925"/>
            <a:ext cx="399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7">
            <a:alphaModFix/>
          </a:blip>
          <a:srcRect b="6116" l="21807" r="0" t="3271"/>
          <a:stretch/>
        </p:blipFill>
        <p:spPr>
          <a:xfrm>
            <a:off x="272875" y="1006975"/>
            <a:ext cx="2392974" cy="28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2790900" y="1006963"/>
            <a:ext cx="602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que João, um programador iniciante, está tentando instalar 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seu computador pela primeira vez. </a:t>
            </a:r>
            <a:endParaRPr/>
          </a:p>
        </p:txBody>
      </p:sp>
      <p:sp>
        <p:nvSpPr>
          <p:cNvPr id="114" name="Google Shape;114;p5"/>
          <p:cNvSpPr txBox="1"/>
          <p:nvPr/>
        </p:nvSpPr>
        <p:spPr>
          <a:xfrm>
            <a:off x="109800" y="3864650"/>
            <a:ext cx="89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problema é esse?  E como ele pode resolver isso?</a:t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4375" y="2299975"/>
            <a:ext cx="1559625" cy="15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4" name="Google Shape;1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7075" y="90225"/>
            <a:ext cx="5593400" cy="45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322150" y="937638"/>
            <a:ext cx="2431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problema pode ser que o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não foi adicionado ao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a instalação.</a:t>
            </a:r>
            <a:endParaRPr sz="1500"/>
          </a:p>
        </p:txBody>
      </p:sp>
      <p:sp>
        <p:nvSpPr>
          <p:cNvPr id="127" name="Google Shape;127;p6"/>
          <p:cNvSpPr txBox="1"/>
          <p:nvPr/>
        </p:nvSpPr>
        <p:spPr>
          <a:xfrm>
            <a:off x="6024500" y="943700"/>
            <a:ext cx="27903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 pode resolver isso reinstalando o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garantindo que a opção </a:t>
            </a:r>
            <a:r>
              <a:rPr b="1" i="0" lang="pt-BR" sz="2800" u="none" cap="none" strike="noStrike">
                <a:solidFill>
                  <a:schemeClr val="dk1"/>
                </a:solidFill>
                <a:highlight>
                  <a:srgbClr val="D0E0E3"/>
                </a:highlight>
                <a:latin typeface="Calibri"/>
                <a:ea typeface="Calibri"/>
                <a:cs typeface="Calibri"/>
                <a:sym typeface="Calibri"/>
              </a:rPr>
              <a:t>"Add Python to PATH"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esteja marcada.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322150" y="189495"/>
            <a:ext cx="6094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3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3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5" name="Google Shape;1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7" name="Google Shape;1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233899" y="1894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 ao Python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3914590" y="1184890"/>
            <a:ext cx="48213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linguagem de programação de alto nível, interpretada e de </a:t>
            </a:r>
            <a:r>
              <a:rPr b="0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amplamente usada em diversas áreas. Destaca-se pela sua simplicidade e legibilidade, tornando-se ideal para iniciantes e versátil para aplicações complexas.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975" y="952500"/>
            <a:ext cx="3654625" cy="3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259974" y="306220"/>
            <a:ext cx="823978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Download e Instalação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311900" y="1069250"/>
            <a:ext cx="83046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instalar 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deve-se acessar o site oficial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Python.org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escolher a versão compatível com o sistema operacional e seguir as instruções de instalação. É importante escolher a versão mais recente, a menos que haja uma necessidade específica.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6">
            <a:alphaModFix/>
          </a:blip>
          <a:srcRect b="24841" l="0" r="0" t="25702"/>
          <a:stretch/>
        </p:blipFill>
        <p:spPr>
          <a:xfrm>
            <a:off x="2331128" y="3208850"/>
            <a:ext cx="4359575" cy="143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259974" y="306220"/>
            <a:ext cx="812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Configuração do PATH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4083437" y="1069242"/>
            <a:ext cx="48975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uma variável de ambiente que informa ao sistema onde encontrar executáveis. Incluir 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durante a instalação permite executar 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qualquer diretório no terminal, simplificando o uso da linguagem.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50" y="1535422"/>
            <a:ext cx="3699075" cy="2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